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767" r:id="rId2"/>
    <p:sldId id="768" r:id="rId3"/>
    <p:sldId id="769" r:id="rId4"/>
    <p:sldId id="770" r:id="rId5"/>
    <p:sldId id="771" r:id="rId6"/>
    <p:sldId id="772" r:id="rId7"/>
    <p:sldId id="773" r:id="rId8"/>
    <p:sldId id="774" r:id="rId9"/>
    <p:sldId id="775" r:id="rId10"/>
    <p:sldId id="685" r:id="rId11"/>
    <p:sldId id="764" r:id="rId12"/>
    <p:sldId id="765" r:id="rId13"/>
    <p:sldId id="766" r:id="rId14"/>
    <p:sldId id="779" r:id="rId15"/>
    <p:sldId id="777" r:id="rId16"/>
  </p:sldIdLst>
  <p:sldSz cx="9144000" cy="6858000" type="screen4x3"/>
  <p:notesSz cx="6797675" cy="9926638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5" userDrawn="1">
          <p15:clr>
            <a:srgbClr val="A4A3A4"/>
          </p15:clr>
        </p15:guide>
        <p15:guide id="2" pos="2094" userDrawn="1">
          <p15:clr>
            <a:srgbClr val="A4A3A4"/>
          </p15:clr>
        </p15:guide>
        <p15:guide id="3" orient="horz" pos="3339" userDrawn="1">
          <p15:clr>
            <a:srgbClr val="A4A3A4"/>
          </p15:clr>
        </p15:guide>
        <p15:guide id="4" pos="2076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60" userDrawn="1">
          <p15:clr>
            <a:srgbClr val="A4A3A4"/>
          </p15:clr>
        </p15:guide>
        <p15:guide id="8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 Tapi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99"/>
    <a:srgbClr val="50F000"/>
    <a:srgbClr val="00F0F0"/>
    <a:srgbClr val="3FFFFF"/>
    <a:srgbClr val="FFFF66"/>
    <a:srgbClr val="F2B800"/>
    <a:srgbClr val="EEEE98"/>
    <a:srgbClr val="CDD83C"/>
    <a:srgbClr val="F09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7" autoAdjust="0"/>
    <p:restoredTop sz="94238" autoAdjust="0"/>
  </p:normalViewPr>
  <p:slideViewPr>
    <p:cSldViewPr>
      <p:cViewPr varScale="1">
        <p:scale>
          <a:sx n="104" d="100"/>
          <a:sy n="104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1538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075"/>
        <p:guide pos="2094"/>
        <p:guide orient="horz" pos="3339"/>
        <p:guide pos="2076"/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roly\hugo\caracterizacion%20de%20la%20industria%202021\caracterizacion%20industria%20export%20import%20por%20dept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oly\hugo\caracterizacion%20de%20la%20industria%202021\unidades%20empresariales%20por%20DEP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AAE-4A5E-89BC-F7B176CF1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export!$I$145:$I$152</c:f>
              <c:strCache>
                <c:ptCount val="8"/>
                <c:pt idx="0">
                  <c:v>Producción de madera y fabricación de productos de madera y corcho, excepto muebles, fabricación de a</c:v>
                </c:pt>
                <c:pt idx="1">
                  <c:v>Fabricación de muebles; industrias manufactureras ncp</c:v>
                </c:pt>
                <c:pt idx="2">
                  <c:v>Actividades de edicion e impresión y de reproducción de grabaciones</c:v>
                </c:pt>
                <c:pt idx="3">
                  <c:v>Fabricación de metales comunes</c:v>
                </c:pt>
                <c:pt idx="4">
                  <c:v>Fabricación de otros productos minerales no metalicos</c:v>
                </c:pt>
                <c:pt idx="5">
                  <c:v>Elaboracion de productos alimenticios y bebidas</c:v>
                </c:pt>
                <c:pt idx="6">
                  <c:v>Fabricación de sustancias y productos quimicos</c:v>
                </c:pt>
                <c:pt idx="7">
                  <c:v>Fabricación de coque, productos de la refinación del petróleo y combustible nuclear</c:v>
                </c:pt>
              </c:strCache>
            </c:strRef>
          </c:cat>
          <c:val>
            <c:numRef>
              <c:f>export!$J$145:$J$152</c:f>
              <c:numCache>
                <c:formatCode>_-* #,##0_-;\-* #,##0_-;_-* "-"??_-;_-@_-</c:formatCode>
                <c:ptCount val="8"/>
                <c:pt idx="0">
                  <c:v>193.97</c:v>
                </c:pt>
                <c:pt idx="1">
                  <c:v>1762.07</c:v>
                </c:pt>
                <c:pt idx="2">
                  <c:v>2736</c:v>
                </c:pt>
                <c:pt idx="3">
                  <c:v>31603.14</c:v>
                </c:pt>
                <c:pt idx="4">
                  <c:v>130897.94</c:v>
                </c:pt>
                <c:pt idx="5">
                  <c:v>1032438.93</c:v>
                </c:pt>
                <c:pt idx="6">
                  <c:v>3500760.79</c:v>
                </c:pt>
                <c:pt idx="7">
                  <c:v>20312878.629999999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E-4A5E-89BC-F7B176CF1D9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41618088"/>
        <c:axId val="441620384"/>
      </c:barChart>
      <c:catAx>
        <c:axId val="44161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41620384"/>
        <c:crosses val="autoZero"/>
        <c:auto val="1"/>
        <c:lblAlgn val="ctr"/>
        <c:lblOffset val="100"/>
        <c:noMultiLvlLbl val="0"/>
      </c:catAx>
      <c:valAx>
        <c:axId val="441620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44161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B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F57-453E-A952-326B52A5D85E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57-453E-A952-326B52A5D85E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F57-453E-A952-326B52A5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import!$I$117:$I$135</c:f>
              <c:strCache>
                <c:ptCount val="19"/>
                <c:pt idx="0">
                  <c:v>Resto</c:v>
                </c:pt>
                <c:pt idx="1">
                  <c:v>Actividades de edicion e impresión y de reproducción de grabaciones</c:v>
                </c:pt>
                <c:pt idx="2">
                  <c:v>Fabricación de prendas de vestir, adobo y teñido de pieles</c:v>
                </c:pt>
                <c:pt idx="3">
                  <c:v>Producción de madera y fabricación de productos de madera y corcho, excepto muebles, fabricación de a</c:v>
                </c:pt>
                <c:pt idx="4">
                  <c:v>Fabricación de equipo y aparatos de radio, televisión y comunicaciones</c:v>
                </c:pt>
                <c:pt idx="5">
                  <c:v>Fabricación de muebles; industrias manufactureras ncp</c:v>
                </c:pt>
                <c:pt idx="6">
                  <c:v>Fabricación de productos textiles</c:v>
                </c:pt>
                <c:pt idx="7">
                  <c:v>Fabricación de maquinaria y aparatos eléctricos ncp</c:v>
                </c:pt>
                <c:pt idx="8">
                  <c:v>Fabricación de vehiculos automotores, remolques y semirremolques</c:v>
                </c:pt>
                <c:pt idx="9">
                  <c:v>Fabricación de otros productos minerales no metalicos</c:v>
                </c:pt>
                <c:pt idx="10">
                  <c:v>Fabricacion de papel y de productos de papel</c:v>
                </c:pt>
                <c:pt idx="11">
                  <c:v>Fabricación de metales comunes</c:v>
                </c:pt>
                <c:pt idx="12">
                  <c:v>Curtido y adobo de cueros; fabricación de maletas, bolsos de mano, artículos de talabarteria y guardi</c:v>
                </c:pt>
                <c:pt idx="13">
                  <c:v>Fabricación de productos elaborados de metal, excepto maquinaria y equipo</c:v>
                </c:pt>
                <c:pt idx="14">
                  <c:v>Fabricación de productos de caucho y plastico</c:v>
                </c:pt>
                <c:pt idx="15">
                  <c:v>Fabricación de maquinaria y equipo ncp</c:v>
                </c:pt>
                <c:pt idx="16">
                  <c:v>Fabricación de sustancias y productos quimicos</c:v>
                </c:pt>
                <c:pt idx="17">
                  <c:v>Elaboracion de productos alimenticios y bebidas</c:v>
                </c:pt>
                <c:pt idx="18">
                  <c:v>Fabricación de coque, productos de la refinación del petróleo y combustible nuclear</c:v>
                </c:pt>
              </c:strCache>
            </c:strRef>
          </c:cat>
          <c:val>
            <c:numRef>
              <c:f>import!$J$117:$J$135</c:f>
              <c:numCache>
                <c:formatCode>_-* #,##0_-;\-* #,##0_-;_-* "-"??_-;_-@_-</c:formatCode>
                <c:ptCount val="19"/>
                <c:pt idx="0">
                  <c:v>896252</c:v>
                </c:pt>
                <c:pt idx="1">
                  <c:v>2149419</c:v>
                </c:pt>
                <c:pt idx="2">
                  <c:v>2530901</c:v>
                </c:pt>
                <c:pt idx="3">
                  <c:v>2891360</c:v>
                </c:pt>
                <c:pt idx="4">
                  <c:v>3139662</c:v>
                </c:pt>
                <c:pt idx="5">
                  <c:v>3592259</c:v>
                </c:pt>
                <c:pt idx="6">
                  <c:v>3601646</c:v>
                </c:pt>
                <c:pt idx="7">
                  <c:v>3922317</c:v>
                </c:pt>
                <c:pt idx="8">
                  <c:v>4282450</c:v>
                </c:pt>
                <c:pt idx="9">
                  <c:v>11057320</c:v>
                </c:pt>
                <c:pt idx="10">
                  <c:v>13763348</c:v>
                </c:pt>
                <c:pt idx="11">
                  <c:v>14742593</c:v>
                </c:pt>
                <c:pt idx="12">
                  <c:v>18843812</c:v>
                </c:pt>
                <c:pt idx="13">
                  <c:v>19588426</c:v>
                </c:pt>
                <c:pt idx="14">
                  <c:v>22703009</c:v>
                </c:pt>
                <c:pt idx="15">
                  <c:v>26065322</c:v>
                </c:pt>
                <c:pt idx="16">
                  <c:v>69293305</c:v>
                </c:pt>
                <c:pt idx="17">
                  <c:v>100995000</c:v>
                </c:pt>
                <c:pt idx="18">
                  <c:v>227078947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57-453E-A952-326B52A5D85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20458008"/>
        <c:axId val="620457024"/>
      </c:barChart>
      <c:catAx>
        <c:axId val="62045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620457024"/>
        <c:crosses val="autoZero"/>
        <c:auto val="1"/>
        <c:lblAlgn val="ctr"/>
        <c:lblOffset val="100"/>
        <c:noMultiLvlLbl val="0"/>
      </c:catAx>
      <c:valAx>
        <c:axId val="6204570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62045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CC-4924-9E83-05F39AA1B2A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6-4EA0-93FD-34AACE0ED76E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4968F044-0D93-40AE-AED8-A22905096C7D}" type="VALUE">
                      <a:rPr lang="en-US" b="1"/>
                      <a:pPr/>
                      <a:t>[VALOR]</a:t>
                    </a:fld>
                    <a:endParaRPr lang="es-B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CC-4924-9E83-05F39AA1B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pando!$A$127:$A$135</c:f>
              <c:strCache>
                <c:ptCount val="9"/>
                <c:pt idx="0">
                  <c:v>La Paz</c:v>
                </c:pt>
                <c:pt idx="1">
                  <c:v>Santa Cruz</c:v>
                </c:pt>
                <c:pt idx="2">
                  <c:v>Cochabamba</c:v>
                </c:pt>
                <c:pt idx="3">
                  <c:v>Tarija</c:v>
                </c:pt>
                <c:pt idx="4">
                  <c:v>Oruro</c:v>
                </c:pt>
                <c:pt idx="5">
                  <c:v>Chuquisaca</c:v>
                </c:pt>
                <c:pt idx="6">
                  <c:v>Potosí</c:v>
                </c:pt>
                <c:pt idx="7">
                  <c:v>Beni</c:v>
                </c:pt>
                <c:pt idx="8">
                  <c:v>Pando</c:v>
                </c:pt>
              </c:strCache>
            </c:strRef>
          </c:cat>
          <c:val>
            <c:numRef>
              <c:f>pando!$C$127:$C$135</c:f>
              <c:numCache>
                <c:formatCode>#,##0</c:formatCode>
                <c:ptCount val="9"/>
                <c:pt idx="0">
                  <c:v>37197</c:v>
                </c:pt>
                <c:pt idx="1">
                  <c:v>34188</c:v>
                </c:pt>
                <c:pt idx="2">
                  <c:v>20673</c:v>
                </c:pt>
                <c:pt idx="3">
                  <c:v>5287</c:v>
                </c:pt>
                <c:pt idx="4">
                  <c:v>5272</c:v>
                </c:pt>
                <c:pt idx="5">
                  <c:v>4481</c:v>
                </c:pt>
                <c:pt idx="6">
                  <c:v>4374</c:v>
                </c:pt>
                <c:pt idx="7">
                  <c:v>2836</c:v>
                </c:pt>
                <c:pt idx="8" formatCode="General">
                  <c:v>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B-4F94-B2DF-93F5CA185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3037312"/>
        <c:axId val="1293044384"/>
      </c:barChart>
      <c:catAx>
        <c:axId val="12930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293044384"/>
        <c:crosses val="autoZero"/>
        <c:auto val="1"/>
        <c:lblAlgn val="ctr"/>
        <c:lblOffset val="100"/>
        <c:noMultiLvlLbl val="0"/>
      </c:catAx>
      <c:valAx>
        <c:axId val="129304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29303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8284409448818897"/>
          <c:y val="3.3911363899520409E-2"/>
          <c:w val="0.35504923884514433"/>
          <c:h val="0.8945718271573951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 EMP ACTIVA'!$A$171:$A$190</c:f>
              <c:strCache>
                <c:ptCount val="20"/>
                <c:pt idx="0">
                  <c:v>SUMINISTRO DE ELECTRICIDAD, GAS, VAPOR Y AIRE ACONDICIONADO</c:v>
                </c:pt>
                <c:pt idx="1">
                  <c:v>SUMINISTRO DE AGUA; EVACUACIÓN DE AGUAS RESIDUALES, GESTIÓN DE DESECHOS Y DESCONTAMINACIÓN</c:v>
                </c:pt>
                <c:pt idx="2">
                  <c:v>EXPLOTACIÓN DE MINAS Y CANTERAS</c:v>
                </c:pt>
                <c:pt idx="3">
                  <c:v>VENTA Y REPARACION DE MOTOCICLETAS</c:v>
                </c:pt>
                <c:pt idx="4">
                  <c:v>INTERMEDIACIÓN FINANCIERA Y SEGUROS</c:v>
                </c:pt>
                <c:pt idx="5">
                  <c:v>AGRICULTURA, GANADERÍA, CAZA, PESCA Y SILVICULTURA</c:v>
                </c:pt>
                <c:pt idx="6">
                  <c:v>ACTIVIDADES INMOBILIARES</c:v>
                </c:pt>
                <c:pt idx="7">
                  <c:v>ACTIVIDADES ARTÍSTICAS DE ENTRETENIMIENTO Y RECREATIVAS</c:v>
                </c:pt>
                <c:pt idx="8">
                  <c:v>OTRAS ACTIVIDADES DE SERVICIO</c:v>
                </c:pt>
                <c:pt idx="9">
                  <c:v>SERVICIOS DE EDUCACIÓN</c:v>
                </c:pt>
                <c:pt idx="10">
                  <c:v>SERVICIOS DE SALUD Y DE ASISTENCIA SOCIAL</c:v>
                </c:pt>
                <c:pt idx="11">
                  <c:v>REPARACION DE VEHICULOS AUTOMOTORES</c:v>
                </c:pt>
                <c:pt idx="12">
                  <c:v>INFORMACIÓN Y COMUNICACIONES</c:v>
                </c:pt>
                <c:pt idx="13">
                  <c:v>ACTIVIDADES DE SERVICIOS ADMINISTRATIVOS Y DE APOYO</c:v>
                </c:pt>
                <c:pt idx="14">
                  <c:v>ACTIVIDADES DE ALOJAMIENTO Y SERVICIOS DE COMIDAS</c:v>
                </c:pt>
                <c:pt idx="15">
                  <c:v>TRANSPORTE Y ALMACENAMIENTO</c:v>
                </c:pt>
                <c:pt idx="16">
                  <c:v>INDUSTRIA MANUFACTURERA</c:v>
                </c:pt>
                <c:pt idx="17">
                  <c:v>SERVICIOS PROFESIONALES Y TÉCNICOS</c:v>
                </c:pt>
                <c:pt idx="18">
                  <c:v>CONSTRUCCIÓN</c:v>
                </c:pt>
                <c:pt idx="19">
                  <c:v>VENTA POR MAYOR Y MENOR</c:v>
                </c:pt>
              </c:strCache>
            </c:strRef>
          </c:cat>
          <c:val>
            <c:numRef>
              <c:f>'dato EMP ACTIVA'!$B$171:$B$190</c:f>
              <c:numCache>
                <c:formatCode>_-* #,##0_-;\-* #,##0_-;_-* "-"??_-;_-@_-</c:formatCode>
                <c:ptCount val="20"/>
                <c:pt idx="0">
                  <c:v>1</c:v>
                </c:pt>
                <c:pt idx="1">
                  <c:v>5</c:v>
                </c:pt>
                <c:pt idx="2">
                  <c:v>27</c:v>
                </c:pt>
                <c:pt idx="3">
                  <c:v>27</c:v>
                </c:pt>
                <c:pt idx="4">
                  <c:v>30</c:v>
                </c:pt>
                <c:pt idx="5">
                  <c:v>32</c:v>
                </c:pt>
                <c:pt idx="6">
                  <c:v>43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101</c:v>
                </c:pt>
                <c:pt idx="11">
                  <c:v>120</c:v>
                </c:pt>
                <c:pt idx="12">
                  <c:v>209</c:v>
                </c:pt>
                <c:pt idx="13">
                  <c:v>221</c:v>
                </c:pt>
                <c:pt idx="14">
                  <c:v>286</c:v>
                </c:pt>
                <c:pt idx="15">
                  <c:v>315</c:v>
                </c:pt>
                <c:pt idx="16">
                  <c:v>480</c:v>
                </c:pt>
                <c:pt idx="17">
                  <c:v>607</c:v>
                </c:pt>
                <c:pt idx="18">
                  <c:v>964</c:v>
                </c:pt>
                <c:pt idx="19">
                  <c:v>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5-4077-B8A7-800565260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39591120"/>
        <c:axId val="539591448"/>
      </c:barChart>
      <c:catAx>
        <c:axId val="53959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539591448"/>
        <c:crosses val="autoZero"/>
        <c:auto val="1"/>
        <c:lblAlgn val="ctr"/>
        <c:lblOffset val="100"/>
        <c:noMultiLvlLbl val="0"/>
      </c:catAx>
      <c:valAx>
        <c:axId val="5395914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5395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'activa tipo_soc'!$A$58:$A$62</c:f>
              <c:strCache>
                <c:ptCount val="5"/>
                <c:pt idx="0">
                  <c:v>EMPRESA UNIPERSONAL</c:v>
                </c:pt>
                <c:pt idx="1">
                  <c:v>SOCIEDAD DE RESPONSABILIDAD LIMITADA</c:v>
                </c:pt>
                <c:pt idx="2">
                  <c:v>SOCIEDAD ANONIMA</c:v>
                </c:pt>
                <c:pt idx="3">
                  <c:v>SOCIEDAD CONSTITUIDA EN EL EXTRANJERO</c:v>
                </c:pt>
                <c:pt idx="4">
                  <c:v>SOCIEDAD COLECTIVA</c:v>
                </c:pt>
              </c:strCache>
            </c:strRef>
          </c:cat>
          <c:val>
            <c:numRef>
              <c:f>'activa tipo_soc'!$B$58:$B$62</c:f>
              <c:numCache>
                <c:formatCode>_-* #,##0_-;\-* #,##0_-;_-* "-"??_-;_-@_-</c:formatCode>
                <c:ptCount val="5"/>
                <c:pt idx="0">
                  <c:v>4354</c:v>
                </c:pt>
                <c:pt idx="1">
                  <c:v>899</c:v>
                </c:pt>
                <c:pt idx="2">
                  <c:v>29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B-4722-8051-062FBC01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817392"/>
        <c:axId val="2048807880"/>
      </c:barChart>
      <c:catAx>
        <c:axId val="204881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048807880"/>
        <c:crosses val="autoZero"/>
        <c:auto val="1"/>
        <c:lblAlgn val="ctr"/>
        <c:lblOffset val="100"/>
        <c:noMultiLvlLbl val="0"/>
      </c:catAx>
      <c:valAx>
        <c:axId val="2048807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04881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0EBBD-4BBC-4A1A-99F6-5BACB008BDCF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BO"/>
        </a:p>
      </dgm:t>
    </dgm:pt>
    <dgm:pt modelId="{425BA5A9-F49B-44CA-922C-C1E3991B172C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es-BO" sz="2800" dirty="0">
              <a:latin typeface="Tahoma" pitchFamily="34" charset="0"/>
              <a:ea typeface="Tahoma" pitchFamily="34" charset="0"/>
              <a:cs typeface="Tahoma" pitchFamily="34" charset="0"/>
            </a:rPr>
            <a:t>VOCACION Y POTENCIAL AGROPRODUCTIVO TARIJA</a:t>
          </a:r>
        </a:p>
      </dgm:t>
    </dgm:pt>
    <dgm:pt modelId="{07AB8207-4A43-403C-BB47-B2BFDC408336}" type="parTrans" cxnId="{B67A52F4-8A7E-4345-BE53-463D070A0EB5}">
      <dgm:prSet/>
      <dgm:spPr/>
      <dgm:t>
        <a:bodyPr/>
        <a:lstStyle/>
        <a:p>
          <a:endParaRPr lang="es-BO" sz="1600"/>
        </a:p>
      </dgm:t>
    </dgm:pt>
    <dgm:pt modelId="{74CFCC8A-BDF0-4465-A81E-2F81DA4D1090}" type="sibTrans" cxnId="{B67A52F4-8A7E-4345-BE53-463D070A0EB5}">
      <dgm:prSet/>
      <dgm:spPr/>
      <dgm:t>
        <a:bodyPr/>
        <a:lstStyle/>
        <a:p>
          <a:endParaRPr lang="es-BO" sz="1600"/>
        </a:p>
      </dgm:t>
    </dgm:pt>
    <dgm:pt modelId="{F9F8CAAB-ED01-4D4C-A832-B892660C5AAA}" type="pres">
      <dgm:prSet presAssocID="{3940EBBD-4BBC-4A1A-99F6-5BACB008BDCF}" presName="linear" presStyleCnt="0">
        <dgm:presLayoutVars>
          <dgm:animLvl val="lvl"/>
          <dgm:resizeHandles val="exact"/>
        </dgm:presLayoutVars>
      </dgm:prSet>
      <dgm:spPr/>
    </dgm:pt>
    <dgm:pt modelId="{4F4A926B-17F4-4B40-9D2E-0DEC7A831F5A}" type="pres">
      <dgm:prSet presAssocID="{425BA5A9-F49B-44CA-922C-C1E3991B172C}" presName="parentText" presStyleLbl="node1" presStyleIdx="0" presStyleCnt="1" custScaleY="500055" custLinFactNeighborX="-980">
        <dgm:presLayoutVars>
          <dgm:chMax val="0"/>
          <dgm:bulletEnabled val="1"/>
        </dgm:presLayoutVars>
      </dgm:prSet>
      <dgm:spPr/>
    </dgm:pt>
  </dgm:ptLst>
  <dgm:cxnLst>
    <dgm:cxn modelId="{39CF9539-F8AD-4798-9B17-02FD33E3BD72}" type="presOf" srcId="{425BA5A9-F49B-44CA-922C-C1E3991B172C}" destId="{4F4A926B-17F4-4B40-9D2E-0DEC7A831F5A}" srcOrd="0" destOrd="0" presId="urn:microsoft.com/office/officeart/2005/8/layout/vList2"/>
    <dgm:cxn modelId="{C142B89C-4942-4758-B68F-DDBEEAEE1313}" type="presOf" srcId="{3940EBBD-4BBC-4A1A-99F6-5BACB008BDCF}" destId="{F9F8CAAB-ED01-4D4C-A832-B892660C5AAA}" srcOrd="0" destOrd="0" presId="urn:microsoft.com/office/officeart/2005/8/layout/vList2"/>
    <dgm:cxn modelId="{B67A52F4-8A7E-4345-BE53-463D070A0EB5}" srcId="{3940EBBD-4BBC-4A1A-99F6-5BACB008BDCF}" destId="{425BA5A9-F49B-44CA-922C-C1E3991B172C}" srcOrd="0" destOrd="0" parTransId="{07AB8207-4A43-403C-BB47-B2BFDC408336}" sibTransId="{74CFCC8A-BDF0-4465-A81E-2F81DA4D1090}"/>
    <dgm:cxn modelId="{942CD4E3-9C1D-4B3E-AE12-AEF997AAEBDD}" type="presParOf" srcId="{F9F8CAAB-ED01-4D4C-A832-B892660C5AAA}" destId="{4F4A926B-17F4-4B40-9D2E-0DEC7A831F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0EBBD-4BBC-4A1A-99F6-5BACB008BDCF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BO"/>
        </a:p>
      </dgm:t>
    </dgm:pt>
    <dgm:pt modelId="{425BA5A9-F49B-44CA-922C-C1E3991B172C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es-ES" sz="2800" dirty="0">
              <a:latin typeface="Tahoma" pitchFamily="34" charset="0"/>
              <a:ea typeface="Tahoma" pitchFamily="34" charset="0"/>
              <a:cs typeface="Tahoma" pitchFamily="34" charset="0"/>
            </a:rPr>
            <a:t>CARACTERIZACIÓN DE LA INDUSTRIA MANUFACTURERA TARIJA</a:t>
          </a:r>
          <a:endParaRPr lang="es-BO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7AB8207-4A43-403C-BB47-B2BFDC408336}" type="parTrans" cxnId="{B67A52F4-8A7E-4345-BE53-463D070A0EB5}">
      <dgm:prSet/>
      <dgm:spPr/>
      <dgm:t>
        <a:bodyPr/>
        <a:lstStyle/>
        <a:p>
          <a:endParaRPr lang="es-BO" sz="1600"/>
        </a:p>
      </dgm:t>
    </dgm:pt>
    <dgm:pt modelId="{74CFCC8A-BDF0-4465-A81E-2F81DA4D1090}" type="sibTrans" cxnId="{B67A52F4-8A7E-4345-BE53-463D070A0EB5}">
      <dgm:prSet/>
      <dgm:spPr/>
      <dgm:t>
        <a:bodyPr/>
        <a:lstStyle/>
        <a:p>
          <a:endParaRPr lang="es-BO" sz="1600"/>
        </a:p>
      </dgm:t>
    </dgm:pt>
    <dgm:pt modelId="{F9F8CAAB-ED01-4D4C-A832-B892660C5AAA}" type="pres">
      <dgm:prSet presAssocID="{3940EBBD-4BBC-4A1A-99F6-5BACB008BDCF}" presName="linear" presStyleCnt="0">
        <dgm:presLayoutVars>
          <dgm:animLvl val="lvl"/>
          <dgm:resizeHandles val="exact"/>
        </dgm:presLayoutVars>
      </dgm:prSet>
      <dgm:spPr/>
    </dgm:pt>
    <dgm:pt modelId="{4F4A926B-17F4-4B40-9D2E-0DEC7A831F5A}" type="pres">
      <dgm:prSet presAssocID="{425BA5A9-F49B-44CA-922C-C1E3991B172C}" presName="parentText" presStyleLbl="node1" presStyleIdx="0" presStyleCnt="1" custScaleY="500055" custLinFactNeighborX="-980">
        <dgm:presLayoutVars>
          <dgm:chMax val="0"/>
          <dgm:bulletEnabled val="1"/>
        </dgm:presLayoutVars>
      </dgm:prSet>
      <dgm:spPr/>
    </dgm:pt>
  </dgm:ptLst>
  <dgm:cxnLst>
    <dgm:cxn modelId="{39CF9539-F8AD-4798-9B17-02FD33E3BD72}" type="presOf" srcId="{425BA5A9-F49B-44CA-922C-C1E3991B172C}" destId="{4F4A926B-17F4-4B40-9D2E-0DEC7A831F5A}" srcOrd="0" destOrd="0" presId="urn:microsoft.com/office/officeart/2005/8/layout/vList2"/>
    <dgm:cxn modelId="{C142B89C-4942-4758-B68F-DDBEEAEE1313}" type="presOf" srcId="{3940EBBD-4BBC-4A1A-99F6-5BACB008BDCF}" destId="{F9F8CAAB-ED01-4D4C-A832-B892660C5AAA}" srcOrd="0" destOrd="0" presId="urn:microsoft.com/office/officeart/2005/8/layout/vList2"/>
    <dgm:cxn modelId="{B67A52F4-8A7E-4345-BE53-463D070A0EB5}" srcId="{3940EBBD-4BBC-4A1A-99F6-5BACB008BDCF}" destId="{425BA5A9-F49B-44CA-922C-C1E3991B172C}" srcOrd="0" destOrd="0" parTransId="{07AB8207-4A43-403C-BB47-B2BFDC408336}" sibTransId="{74CFCC8A-BDF0-4465-A81E-2F81DA4D1090}"/>
    <dgm:cxn modelId="{942CD4E3-9C1D-4B3E-AE12-AEF997AAEBDD}" type="presParOf" srcId="{F9F8CAAB-ED01-4D4C-A832-B892660C5AAA}" destId="{4F4A926B-17F4-4B40-9D2E-0DEC7A831F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0EBBD-4BBC-4A1A-99F6-5BACB008BDCF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BO"/>
        </a:p>
      </dgm:t>
    </dgm:pt>
    <dgm:pt modelId="{425BA5A9-F49B-44CA-922C-C1E3991B172C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es-BO" sz="2800" dirty="0">
              <a:latin typeface="Tahoma" pitchFamily="34" charset="0"/>
              <a:ea typeface="Tahoma" pitchFamily="34" charset="0"/>
              <a:cs typeface="Tahoma" pitchFamily="34" charset="0"/>
            </a:rPr>
            <a:t>IDENTIFICACION DEL POTENCIAL INDUSTRIAL</a:t>
          </a:r>
        </a:p>
      </dgm:t>
    </dgm:pt>
    <dgm:pt modelId="{07AB8207-4A43-403C-BB47-B2BFDC408336}" type="parTrans" cxnId="{B67A52F4-8A7E-4345-BE53-463D070A0EB5}">
      <dgm:prSet/>
      <dgm:spPr/>
      <dgm:t>
        <a:bodyPr/>
        <a:lstStyle/>
        <a:p>
          <a:endParaRPr lang="es-BO" sz="1600"/>
        </a:p>
      </dgm:t>
    </dgm:pt>
    <dgm:pt modelId="{74CFCC8A-BDF0-4465-A81E-2F81DA4D1090}" type="sibTrans" cxnId="{B67A52F4-8A7E-4345-BE53-463D070A0EB5}">
      <dgm:prSet/>
      <dgm:spPr/>
      <dgm:t>
        <a:bodyPr/>
        <a:lstStyle/>
        <a:p>
          <a:endParaRPr lang="es-BO" sz="1600"/>
        </a:p>
      </dgm:t>
    </dgm:pt>
    <dgm:pt modelId="{F9F8CAAB-ED01-4D4C-A832-B892660C5AAA}" type="pres">
      <dgm:prSet presAssocID="{3940EBBD-4BBC-4A1A-99F6-5BACB008BDCF}" presName="linear" presStyleCnt="0">
        <dgm:presLayoutVars>
          <dgm:animLvl val="lvl"/>
          <dgm:resizeHandles val="exact"/>
        </dgm:presLayoutVars>
      </dgm:prSet>
      <dgm:spPr/>
    </dgm:pt>
    <dgm:pt modelId="{4F4A926B-17F4-4B40-9D2E-0DEC7A831F5A}" type="pres">
      <dgm:prSet presAssocID="{425BA5A9-F49B-44CA-922C-C1E3991B172C}" presName="parentText" presStyleLbl="node1" presStyleIdx="0" presStyleCnt="1" custScaleY="500055" custLinFactNeighborX="-980">
        <dgm:presLayoutVars>
          <dgm:chMax val="0"/>
          <dgm:bulletEnabled val="1"/>
        </dgm:presLayoutVars>
      </dgm:prSet>
      <dgm:spPr/>
    </dgm:pt>
  </dgm:ptLst>
  <dgm:cxnLst>
    <dgm:cxn modelId="{39CF9539-F8AD-4798-9B17-02FD33E3BD72}" type="presOf" srcId="{425BA5A9-F49B-44CA-922C-C1E3991B172C}" destId="{4F4A926B-17F4-4B40-9D2E-0DEC7A831F5A}" srcOrd="0" destOrd="0" presId="urn:microsoft.com/office/officeart/2005/8/layout/vList2"/>
    <dgm:cxn modelId="{C142B89C-4942-4758-B68F-DDBEEAEE1313}" type="presOf" srcId="{3940EBBD-4BBC-4A1A-99F6-5BACB008BDCF}" destId="{F9F8CAAB-ED01-4D4C-A832-B892660C5AAA}" srcOrd="0" destOrd="0" presId="urn:microsoft.com/office/officeart/2005/8/layout/vList2"/>
    <dgm:cxn modelId="{B67A52F4-8A7E-4345-BE53-463D070A0EB5}" srcId="{3940EBBD-4BBC-4A1A-99F6-5BACB008BDCF}" destId="{425BA5A9-F49B-44CA-922C-C1E3991B172C}" srcOrd="0" destOrd="0" parTransId="{07AB8207-4A43-403C-BB47-B2BFDC408336}" sibTransId="{74CFCC8A-BDF0-4465-A81E-2F81DA4D1090}"/>
    <dgm:cxn modelId="{942CD4E3-9C1D-4B3E-AE12-AEF997AAEBDD}" type="presParOf" srcId="{F9F8CAAB-ED01-4D4C-A832-B892660C5AAA}" destId="{4F4A926B-17F4-4B40-9D2E-0DEC7A831F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A926B-17F4-4B40-9D2E-0DEC7A831F5A}">
      <dsp:nvSpPr>
        <dsp:cNvPr id="0" name=""/>
        <dsp:cNvSpPr/>
      </dsp:nvSpPr>
      <dsp:spPr>
        <a:xfrm>
          <a:off x="0" y="291054"/>
          <a:ext cx="7344817" cy="1578131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800" kern="1200" dirty="0">
              <a:latin typeface="Tahoma" pitchFamily="34" charset="0"/>
              <a:ea typeface="Tahoma" pitchFamily="34" charset="0"/>
              <a:cs typeface="Tahoma" pitchFamily="34" charset="0"/>
            </a:rPr>
            <a:t>VOCACION Y POTENCIAL AGROPRODUCTIVO TARIJA</a:t>
          </a:r>
        </a:p>
      </dsp:txBody>
      <dsp:txXfrm>
        <a:off x="77038" y="368092"/>
        <a:ext cx="7190741" cy="1424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A926B-17F4-4B40-9D2E-0DEC7A831F5A}">
      <dsp:nvSpPr>
        <dsp:cNvPr id="0" name=""/>
        <dsp:cNvSpPr/>
      </dsp:nvSpPr>
      <dsp:spPr>
        <a:xfrm>
          <a:off x="0" y="291054"/>
          <a:ext cx="7344817" cy="1578131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Tahoma" pitchFamily="34" charset="0"/>
              <a:ea typeface="Tahoma" pitchFamily="34" charset="0"/>
              <a:cs typeface="Tahoma" pitchFamily="34" charset="0"/>
            </a:rPr>
            <a:t>CARACTERIZACIÓN DE LA INDUSTRIA MANUFACTURERA TARIJA</a:t>
          </a:r>
          <a:endParaRPr lang="es-BO" sz="2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7038" y="368092"/>
        <a:ext cx="7190741" cy="1424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A926B-17F4-4B40-9D2E-0DEC7A831F5A}">
      <dsp:nvSpPr>
        <dsp:cNvPr id="0" name=""/>
        <dsp:cNvSpPr/>
      </dsp:nvSpPr>
      <dsp:spPr>
        <a:xfrm>
          <a:off x="0" y="291054"/>
          <a:ext cx="7344817" cy="1578131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800" kern="1200" dirty="0">
              <a:latin typeface="Tahoma" pitchFamily="34" charset="0"/>
              <a:ea typeface="Tahoma" pitchFamily="34" charset="0"/>
              <a:cs typeface="Tahoma" pitchFamily="34" charset="0"/>
            </a:rPr>
            <a:t>IDENTIFICACION DEL POTENCIAL INDUSTRIAL</a:t>
          </a:r>
        </a:p>
      </dsp:txBody>
      <dsp:txXfrm>
        <a:off x="77038" y="368092"/>
        <a:ext cx="7190741" cy="142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4F5EB-F0A4-4A65-9116-42EB5D46D38A}" type="datetimeFigureOut">
              <a:rPr lang="es-BO" smtClean="0"/>
              <a:pPr/>
              <a:t>3/9/2021</a:t>
            </a:fld>
            <a:endParaRPr lang="es-B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54B88-CFB3-4539-B659-1BB7162999E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565683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81337-5EAC-4345-9893-D58CEB7CEB03}" type="datetimeFigureOut">
              <a:rPr lang="es-BO" smtClean="0"/>
              <a:pPr/>
              <a:t>3/9/2021</a:t>
            </a:fld>
            <a:endParaRPr lang="es-B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00F0-61BC-47B5-9853-00903F704A5D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62746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796213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859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880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014008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DIRECCIÓN GENERAL DE DESARROLLO INDUSTRIAL A MEDIANA Y GRAN ESCALA</a:t>
            </a:r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b="25000"/>
          <a:stretch>
            <a:fillRect/>
          </a:stretch>
        </p:blipFill>
        <p:spPr bwMode="auto">
          <a:xfrm>
            <a:off x="2627784" y="1196752"/>
            <a:ext cx="3793848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10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171334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922809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207055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7200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DIRECCIÓN GENERAL DE DESARROLLO INDUSTRIAL A MEDIANA Y GRAN ESCALA</a:t>
            </a:r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Forma libre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25000"/>
          <a:stretch>
            <a:fillRect/>
          </a:stretch>
        </p:blipFill>
        <p:spPr bwMode="auto">
          <a:xfrm>
            <a:off x="6173264" y="91231"/>
            <a:ext cx="250921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96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1246-C5E6-42D5-8954-11A8FE67A435}" type="datetimeFigureOut">
              <a:rPr lang="es-ES" smtClean="0"/>
              <a:pPr/>
              <a:t>03/09/2021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2F5A-CA7B-41A7-913A-AC5C97D72A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1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08106181"/>
              </p:ext>
            </p:extLst>
          </p:nvPr>
        </p:nvGraphicFramePr>
        <p:xfrm>
          <a:off x="899592" y="1988840"/>
          <a:ext cx="734481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85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70776551"/>
              </p:ext>
            </p:extLst>
          </p:nvPr>
        </p:nvGraphicFramePr>
        <p:xfrm>
          <a:off x="899592" y="1988840"/>
          <a:ext cx="734481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7527" y="836712"/>
            <a:ext cx="54136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TARIJA EN CIFRAS DE EXPORTACION DE LA INDUSTRIA MANUFACTURERA, 2019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3496" y="2708920"/>
            <a:ext cx="54232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TARIJA EN CIFRAS DE IMPORTACION DE LA INDUSTRIA MANUFACTURERA, 2019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887B8F-C455-487F-881F-83C6A921E1DF}"/>
              </a:ext>
            </a:extLst>
          </p:cNvPr>
          <p:cNvSpPr txBox="1"/>
          <p:nvPr/>
        </p:nvSpPr>
        <p:spPr>
          <a:xfrm>
            <a:off x="4355976" y="188640"/>
            <a:ext cx="4788024" cy="36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BO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BO" dirty="0"/>
              <a:t>EXPORTACIONES E IMPORTACIONES DE TARIJA EN DÓLARES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104EE06-266B-419C-A9EA-A062C2512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241504"/>
              </p:ext>
            </p:extLst>
          </p:nvPr>
        </p:nvGraphicFramePr>
        <p:xfrm>
          <a:off x="827584" y="1052735"/>
          <a:ext cx="7920880" cy="165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8F7132F-DC1E-4846-9D37-B4CC4D8E4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32381"/>
              </p:ext>
            </p:extLst>
          </p:nvPr>
        </p:nvGraphicFramePr>
        <p:xfrm>
          <a:off x="570923" y="2924943"/>
          <a:ext cx="8249549" cy="373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078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070675"/>
              </p:ext>
            </p:extLst>
          </p:nvPr>
        </p:nvGraphicFramePr>
        <p:xfrm>
          <a:off x="108628" y="908720"/>
          <a:ext cx="84946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4823796" y="923212"/>
            <a:ext cx="3708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BO" dirty="0"/>
              <a:t>115.256 EMPRESAS EN TODA BOLIVIA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4DCA4-1787-4A8F-9EA9-304AE2090C61}"/>
              </a:ext>
            </a:extLst>
          </p:cNvPr>
          <p:cNvSpPr txBox="1"/>
          <p:nvPr/>
        </p:nvSpPr>
        <p:spPr>
          <a:xfrm>
            <a:off x="4355976" y="188640"/>
            <a:ext cx="4788024" cy="36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BO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BO" dirty="0"/>
              <a:t>EMPRESAS ACTIVAS A NIVEL NACIONAL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7BA94F98-449A-4C1A-BB34-9285151DE0EF}"/>
              </a:ext>
            </a:extLst>
          </p:cNvPr>
          <p:cNvSpPr/>
          <p:nvPr/>
        </p:nvSpPr>
        <p:spPr>
          <a:xfrm>
            <a:off x="6606110" y="1340768"/>
            <a:ext cx="144016" cy="48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085674-74F6-4040-A29D-C0411C2039CD}"/>
              </a:ext>
            </a:extLst>
          </p:cNvPr>
          <p:cNvSpPr txBox="1"/>
          <p:nvPr/>
        </p:nvSpPr>
        <p:spPr>
          <a:xfrm>
            <a:off x="4823796" y="1870423"/>
            <a:ext cx="3708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BO" b="1" dirty="0"/>
              <a:t>TARIJA 17.126 empresas registrados</a:t>
            </a:r>
            <a:endParaRPr lang="en-US" b="1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336DC4D8-03E5-4A03-AA76-31B36C8DE86B}"/>
              </a:ext>
            </a:extLst>
          </p:cNvPr>
          <p:cNvSpPr/>
          <p:nvPr/>
        </p:nvSpPr>
        <p:spPr>
          <a:xfrm>
            <a:off x="6606110" y="2269884"/>
            <a:ext cx="144016" cy="48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51EF82-9076-4977-A4C7-ED594D4E0888}"/>
              </a:ext>
            </a:extLst>
          </p:cNvPr>
          <p:cNvSpPr txBox="1"/>
          <p:nvPr/>
        </p:nvSpPr>
        <p:spPr>
          <a:xfrm>
            <a:off x="4754893" y="2843644"/>
            <a:ext cx="37775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BO" b="1" dirty="0"/>
              <a:t>TARIJA empresas activas 5.287</a:t>
            </a:r>
            <a:endParaRPr lang="en-U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9FA4EB-8D84-40AE-A766-B7C1203E2645}"/>
              </a:ext>
            </a:extLst>
          </p:cNvPr>
          <p:cNvSpPr txBox="1"/>
          <p:nvPr/>
        </p:nvSpPr>
        <p:spPr>
          <a:xfrm>
            <a:off x="4754892" y="3852820"/>
            <a:ext cx="37775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/>
              <a:t>TARIJA 4,59% del total del País</a:t>
            </a:r>
            <a:endParaRPr lang="en-US" b="1" dirty="0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B0F90683-B919-4977-A2FF-C04F5F029B46}"/>
              </a:ext>
            </a:extLst>
          </p:cNvPr>
          <p:cNvSpPr/>
          <p:nvPr/>
        </p:nvSpPr>
        <p:spPr>
          <a:xfrm>
            <a:off x="6606110" y="3247224"/>
            <a:ext cx="144016" cy="48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863291"/>
            <a:ext cx="4745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200" b="1" dirty="0"/>
              <a:t>EMPRESAS POR TIPO DE ACTIVIDAD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48064" y="86329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defRPr sz="1200" b="1"/>
            </a:lvl1pPr>
          </a:lstStyle>
          <a:p>
            <a:r>
              <a:rPr lang="es-BO" dirty="0"/>
              <a:t>EMPRESAS SEGÚN TIPO SOCIETARIO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59721F-1391-4B05-BD98-C807A2C207C2}"/>
              </a:ext>
            </a:extLst>
          </p:cNvPr>
          <p:cNvSpPr txBox="1"/>
          <p:nvPr/>
        </p:nvSpPr>
        <p:spPr>
          <a:xfrm>
            <a:off x="4355976" y="188640"/>
            <a:ext cx="4788024" cy="36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BO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BO" dirty="0"/>
              <a:t>CARACTERIZACIÓN DE LAS EMPRESAS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7366E25-95BA-4D7C-8DF4-9E0295BBC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053042"/>
              </p:ext>
            </p:extLst>
          </p:nvPr>
        </p:nvGraphicFramePr>
        <p:xfrm>
          <a:off x="-396552" y="1497471"/>
          <a:ext cx="524451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7462969-A0FB-4B12-961C-3088DE312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883478"/>
              </p:ext>
            </p:extLst>
          </p:nvPr>
        </p:nvGraphicFramePr>
        <p:xfrm>
          <a:off x="4745783" y="1628800"/>
          <a:ext cx="4050756" cy="435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032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55305593"/>
              </p:ext>
            </p:extLst>
          </p:nvPr>
        </p:nvGraphicFramePr>
        <p:xfrm>
          <a:off x="899592" y="1988840"/>
          <a:ext cx="734481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2F5A-CA7B-41A7-913A-AC5C97D72AE6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285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A3C6EA-66F6-40A7-9052-C79DBF9EE2DA}"/>
              </a:ext>
            </a:extLst>
          </p:cNvPr>
          <p:cNvSpPr txBox="1"/>
          <p:nvPr/>
        </p:nvSpPr>
        <p:spPr>
          <a:xfrm>
            <a:off x="4283968" y="18303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>
                <a:solidFill>
                  <a:srgbClr val="C00000"/>
                </a:solidFill>
              </a:rPr>
              <a:t>POTENCIAL INDUSTRIAL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5748066" cy="36000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775976" cy="432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0" name="Conector recto de flecha 39"/>
          <p:cNvCxnSpPr/>
          <p:nvPr/>
        </p:nvCxnSpPr>
        <p:spPr>
          <a:xfrm>
            <a:off x="2555776" y="1575753"/>
            <a:ext cx="576064" cy="1349191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2555776" y="1575753"/>
            <a:ext cx="1008112" cy="3293407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2555776" y="1602825"/>
            <a:ext cx="2736304" cy="1826175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6" y="872736"/>
            <a:ext cx="699797" cy="612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29" y="899808"/>
            <a:ext cx="1116808" cy="72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6" y="981754"/>
            <a:ext cx="720000" cy="72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Imagen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9"/>
          <a:stretch/>
        </p:blipFill>
        <p:spPr>
          <a:xfrm>
            <a:off x="3578416" y="745719"/>
            <a:ext cx="1467456" cy="830034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23" y="3150000"/>
            <a:ext cx="646649" cy="36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5" name="Conector recto de flecha 74"/>
          <p:cNvCxnSpPr>
            <a:stCxn id="76" idx="0"/>
            <a:endCxn id="74" idx="2"/>
          </p:cNvCxnSpPr>
          <p:nvPr/>
        </p:nvCxnSpPr>
        <p:spPr>
          <a:xfrm flipV="1">
            <a:off x="2123808" y="3510000"/>
            <a:ext cx="417440" cy="754014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1187784" y="4264014"/>
            <a:ext cx="1872048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r>
              <a:rPr lang="es-ES" sz="1050" b="1" dirty="0" err="1">
                <a:latin typeface="Arial Narrow" panose="020B0606020202030204" pitchFamily="34" charset="0"/>
              </a:rPr>
              <a:t>Uriondo</a:t>
            </a:r>
            <a:endParaRPr lang="es-ES" sz="1050" b="1" dirty="0">
              <a:latin typeface="Arial Narrow" panose="020B0606020202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Accesibilidad Vial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Línea Alta y Media Tensión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Generador Eléctrico</a:t>
            </a: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" y="5157192"/>
            <a:ext cx="517318" cy="288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8" name="Rectángulo 77"/>
          <p:cNvSpPr/>
          <p:nvPr/>
        </p:nvSpPr>
        <p:spPr>
          <a:xfrm>
            <a:off x="501203" y="5165626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Servicios y ventas</a:t>
            </a:r>
            <a:endParaRPr lang="es-ES" sz="1200" dirty="0"/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" y="5471925"/>
            <a:ext cx="493974" cy="432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0" name="Rectángulo 79"/>
          <p:cNvSpPr/>
          <p:nvPr/>
        </p:nvSpPr>
        <p:spPr>
          <a:xfrm>
            <a:off x="502073" y="5528630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Construcción</a:t>
            </a:r>
            <a:endParaRPr lang="es-ES" sz="1200" dirty="0"/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" y="6031005"/>
            <a:ext cx="360000" cy="36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" y="6476978"/>
            <a:ext cx="502566" cy="324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" name="Imagen 8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9"/>
          <a:stretch/>
        </p:blipFill>
        <p:spPr>
          <a:xfrm>
            <a:off x="259944" y="6364729"/>
            <a:ext cx="827400" cy="468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8" name="Rectángulo 87"/>
          <p:cNvSpPr/>
          <p:nvPr/>
        </p:nvSpPr>
        <p:spPr>
          <a:xfrm>
            <a:off x="6868770" y="5453424"/>
            <a:ext cx="1611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Industria Piscícola</a:t>
            </a:r>
            <a:endParaRPr lang="es-ES" sz="1200" dirty="0"/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98" y="6473386"/>
            <a:ext cx="646649" cy="36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0" name="Rectángulo 89"/>
          <p:cNvSpPr/>
          <p:nvPr/>
        </p:nvSpPr>
        <p:spPr>
          <a:xfrm>
            <a:off x="3430225" y="6523811"/>
            <a:ext cx="2877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Industria Transformación Frutícola</a:t>
            </a:r>
            <a:endParaRPr lang="es-ES" sz="1200" dirty="0"/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7438" r="26305" b="7438"/>
          <a:stretch/>
        </p:blipFill>
        <p:spPr>
          <a:xfrm>
            <a:off x="6514768" y="5452665"/>
            <a:ext cx="288000" cy="288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" name="Rectángulo 91"/>
          <p:cNvSpPr/>
          <p:nvPr/>
        </p:nvSpPr>
        <p:spPr>
          <a:xfrm>
            <a:off x="872242" y="6500478"/>
            <a:ext cx="2061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Hotelería y Gastronomía</a:t>
            </a:r>
            <a:endParaRPr lang="es-ES" sz="1200" dirty="0"/>
          </a:p>
        </p:txBody>
      </p:sp>
      <p:cxnSp>
        <p:nvCxnSpPr>
          <p:cNvPr id="94" name="Conector recto de flecha 93"/>
          <p:cNvCxnSpPr>
            <a:stCxn id="95" idx="3"/>
            <a:endCxn id="2048" idx="1"/>
          </p:cNvCxnSpPr>
          <p:nvPr/>
        </p:nvCxnSpPr>
        <p:spPr>
          <a:xfrm flipV="1">
            <a:off x="1209811" y="2770661"/>
            <a:ext cx="892507" cy="189164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CuadroTexto 94"/>
          <p:cNvSpPr txBox="1"/>
          <p:nvPr/>
        </p:nvSpPr>
        <p:spPr>
          <a:xfrm>
            <a:off x="0" y="2348119"/>
            <a:ext cx="1209811" cy="1223412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r>
              <a:rPr lang="es-ES" sz="1050" b="1" dirty="0" err="1">
                <a:latin typeface="Arial Narrow" panose="020B0606020202030204" pitchFamily="34" charset="0"/>
              </a:rPr>
              <a:t>Tomayapo</a:t>
            </a:r>
            <a:endParaRPr lang="es-ES" sz="1050" b="1" dirty="0">
              <a:latin typeface="Arial Narrow" panose="020B0606020202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Accesibilidad Vial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Línea Alta y Media Tensión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Generador Eléctrico</a:t>
            </a:r>
          </a:p>
        </p:txBody>
      </p:sp>
      <p:pic>
        <p:nvPicPr>
          <p:cNvPr id="2048" name="Imagen 20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18" y="2572661"/>
            <a:ext cx="475028" cy="396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" name="Imagen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20" y="6005469"/>
            <a:ext cx="475028" cy="396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3" name="Rectángulo 102"/>
          <p:cNvSpPr/>
          <p:nvPr/>
        </p:nvSpPr>
        <p:spPr>
          <a:xfrm>
            <a:off x="3430225" y="6063679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Industria Transformación de Granos</a:t>
            </a:r>
          </a:p>
          <a:p>
            <a:r>
              <a:rPr lang="es-ES" sz="1200" dirty="0"/>
              <a:t>Maíz y Trigo</a:t>
            </a:r>
          </a:p>
        </p:txBody>
      </p:sp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7438" r="26305" b="7438"/>
          <a:stretch/>
        </p:blipFill>
        <p:spPr>
          <a:xfrm>
            <a:off x="3653550" y="3171076"/>
            <a:ext cx="288000" cy="288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5" name="CuadroTexto 104"/>
          <p:cNvSpPr txBox="1"/>
          <p:nvPr/>
        </p:nvSpPr>
        <p:spPr>
          <a:xfrm>
            <a:off x="2981078" y="5229060"/>
            <a:ext cx="1872048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r>
              <a:rPr lang="es-ES" sz="1050" b="1" dirty="0">
                <a:latin typeface="Arial Narrow" panose="020B0606020202030204" pitchFamily="34" charset="0"/>
              </a:rPr>
              <a:t>Entre </a:t>
            </a:r>
            <a:r>
              <a:rPr lang="es-ES" sz="1050" b="1" dirty="0" err="1">
                <a:latin typeface="Arial Narrow" panose="020B0606020202030204" pitchFamily="34" charset="0"/>
              </a:rPr>
              <a:t>Rios</a:t>
            </a:r>
            <a:endParaRPr lang="es-ES" sz="1050" b="1" dirty="0">
              <a:latin typeface="Arial Narrow" panose="020B0606020202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Accesibilidad Vial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Línea Alta y Media Tensión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Generador Eléctrico</a:t>
            </a:r>
          </a:p>
        </p:txBody>
      </p:sp>
      <p:cxnSp>
        <p:nvCxnSpPr>
          <p:cNvPr id="106" name="Conector recto de flecha 105"/>
          <p:cNvCxnSpPr>
            <a:stCxn id="104" idx="2"/>
            <a:endCxn id="105" idx="0"/>
          </p:cNvCxnSpPr>
          <p:nvPr/>
        </p:nvCxnSpPr>
        <p:spPr>
          <a:xfrm>
            <a:off x="3797550" y="3459076"/>
            <a:ext cx="119552" cy="1769984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7" name="Imagen 20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87" y="2106348"/>
            <a:ext cx="505717" cy="288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5" name="CuadroTexto 114"/>
          <p:cNvSpPr txBox="1"/>
          <p:nvPr/>
        </p:nvSpPr>
        <p:spPr>
          <a:xfrm>
            <a:off x="4996722" y="881144"/>
            <a:ext cx="1872048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r>
              <a:rPr lang="es-ES" sz="1050" b="1" dirty="0">
                <a:latin typeface="Arial Narrow" panose="020B0606020202030204" pitchFamily="34" charset="0"/>
              </a:rPr>
              <a:t>Entre </a:t>
            </a:r>
            <a:r>
              <a:rPr lang="es-ES" sz="1050" b="1" dirty="0" err="1">
                <a:latin typeface="Arial Narrow" panose="020B0606020202030204" pitchFamily="34" charset="0"/>
              </a:rPr>
              <a:t>Rios</a:t>
            </a:r>
            <a:endParaRPr lang="es-ES" sz="1050" b="1" dirty="0">
              <a:latin typeface="Arial Narrow" panose="020B0606020202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Accesibilidad Vial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Línea Alta y Media Tensión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Generador Eléctrico</a:t>
            </a:r>
          </a:p>
        </p:txBody>
      </p:sp>
      <p:cxnSp>
        <p:nvCxnSpPr>
          <p:cNvPr id="116" name="Conector recto de flecha 115"/>
          <p:cNvCxnSpPr>
            <a:stCxn id="115" idx="2"/>
            <a:endCxn id="2057" idx="0"/>
          </p:cNvCxnSpPr>
          <p:nvPr/>
        </p:nvCxnSpPr>
        <p:spPr>
          <a:xfrm flipH="1">
            <a:off x="5506546" y="1619808"/>
            <a:ext cx="426200" cy="486540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1" name="Imagen 1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98" y="5891544"/>
            <a:ext cx="505717" cy="288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" name="Rectángulo 121"/>
          <p:cNvSpPr/>
          <p:nvPr/>
        </p:nvSpPr>
        <p:spPr>
          <a:xfrm>
            <a:off x="6903016" y="5839806"/>
            <a:ext cx="215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Industria Transformación Carne y Cueros</a:t>
            </a:r>
          </a:p>
        </p:txBody>
      </p:sp>
      <p:pic>
        <p:nvPicPr>
          <p:cNvPr id="2063" name="Imagen 20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546" y="701144"/>
            <a:ext cx="2204030" cy="360000"/>
          </a:xfrm>
          <a:prstGeom prst="rect">
            <a:avLst/>
          </a:prstGeom>
        </p:spPr>
      </p:pic>
      <p:pic>
        <p:nvPicPr>
          <p:cNvPr id="2064" name="Imagen 20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41" y="2177795"/>
            <a:ext cx="625963" cy="36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4" name="Conector recto de flecha 133"/>
          <p:cNvCxnSpPr>
            <a:stCxn id="2064" idx="3"/>
          </p:cNvCxnSpPr>
          <p:nvPr/>
        </p:nvCxnSpPr>
        <p:spPr>
          <a:xfrm>
            <a:off x="4527704" y="2357795"/>
            <a:ext cx="2993121" cy="882164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9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CuadroTexto 136"/>
          <p:cNvSpPr txBox="1"/>
          <p:nvPr/>
        </p:nvSpPr>
        <p:spPr>
          <a:xfrm>
            <a:off x="7457400" y="3292862"/>
            <a:ext cx="1637025" cy="900246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r>
              <a:rPr lang="es-ES" sz="1050" b="1" dirty="0">
                <a:latin typeface="Arial Narrow" panose="020B0606020202030204" pitchFamily="34" charset="0"/>
              </a:rPr>
              <a:t>Entre </a:t>
            </a:r>
            <a:r>
              <a:rPr lang="es-ES" sz="1050" b="1" dirty="0" err="1">
                <a:latin typeface="Arial Narrow" panose="020B0606020202030204" pitchFamily="34" charset="0"/>
              </a:rPr>
              <a:t>Rios</a:t>
            </a:r>
            <a:endParaRPr lang="es-ES" sz="1050" b="1" dirty="0">
              <a:latin typeface="Arial Narrow" panose="020B0606020202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Accesibilidad Vial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Línea Alta y Media Tensión</a:t>
            </a:r>
          </a:p>
          <a:p>
            <a:pPr marL="171450" indent="-171450">
              <a:buFontTx/>
              <a:buChar char="-"/>
            </a:pPr>
            <a:r>
              <a:rPr lang="es-ES" sz="1050" b="1" dirty="0">
                <a:latin typeface="Arial Narrow" panose="020B0606020202030204" pitchFamily="34" charset="0"/>
              </a:rPr>
              <a:t>Generador Eléctrico</a:t>
            </a:r>
          </a:p>
        </p:txBody>
      </p:sp>
      <p:pic>
        <p:nvPicPr>
          <p:cNvPr id="138" name="Imagen 1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1" y="6343811"/>
            <a:ext cx="625963" cy="36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9" name="Rectángulo 138"/>
          <p:cNvSpPr/>
          <p:nvPr/>
        </p:nvSpPr>
        <p:spPr>
          <a:xfrm>
            <a:off x="6903015" y="6340762"/>
            <a:ext cx="215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Industria Transformación Maderable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57700" y="5899076"/>
            <a:ext cx="21275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ahoma" panose="020B0604030504040204" pitchFamily="34" charset="0"/>
                <a:cs typeface="Tahoma" panose="020B0604030504040204" pitchFamily="34" charset="0"/>
              </a:rPr>
              <a:t>Industria Manufacturera</a:t>
            </a:r>
          </a:p>
          <a:p>
            <a:r>
              <a:rPr lang="es-ES" sz="1100" dirty="0"/>
              <a:t>Curtido y Adobo Cueros, Bebidas, </a:t>
            </a:r>
          </a:p>
          <a:p>
            <a:r>
              <a:rPr lang="es-ES" sz="1100" dirty="0"/>
              <a:t>Muebles, Productos Alimenticios</a:t>
            </a:r>
          </a:p>
        </p:txBody>
      </p:sp>
    </p:spTree>
    <p:extLst>
      <p:ext uri="{BB962C8B-B14F-4D97-AF65-F5344CB8AC3E}">
        <p14:creationId xmlns:p14="http://schemas.microsoft.com/office/powerpoint/2010/main" val="399407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83769" y="6355060"/>
            <a:ext cx="5953307" cy="509594"/>
          </a:xfrm>
        </p:spPr>
        <p:txBody>
          <a:bodyPr/>
          <a:lstStyle/>
          <a:p>
            <a:pPr algn="l"/>
            <a:r>
              <a:rPr lang="es-ES" sz="1000" i="1" dirty="0">
                <a:solidFill>
                  <a:schemeClr val="tx1"/>
                </a:solidFill>
              </a:rPr>
              <a:t>Fuente: Censo Nacional Agropecuario, 2013, Encuesta Nacional Agropecuario, 2015, Plan del Sector Agropecuario y Rural, 2017. Atlas de Vocación y Potencialidades Productivas, 2019. Procesamiento: DAPRO, 2021.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89878"/>
            <a:ext cx="666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VOCACION AGRICOLA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75656" y="1054655"/>
            <a:ext cx="352839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Municipios productores de Caña de Azúcar (™)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0"/>
          <a:stretch/>
        </p:blipFill>
        <p:spPr>
          <a:xfrm>
            <a:off x="71802" y="1485304"/>
            <a:ext cx="5953307" cy="46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15261" t="4651" r="-179" b="4651"/>
          <a:stretch/>
        </p:blipFill>
        <p:spPr>
          <a:xfrm>
            <a:off x="6174001" y="1845264"/>
            <a:ext cx="2969999" cy="3960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74001" y="1054654"/>
            <a:ext cx="27904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Rankin municipal de producción de Caña de Azúcar (™) – Año 2020</a:t>
            </a:r>
          </a:p>
        </p:txBody>
      </p:sp>
    </p:spTree>
    <p:extLst>
      <p:ext uri="{BB962C8B-B14F-4D97-AF65-F5344CB8AC3E}">
        <p14:creationId xmlns:p14="http://schemas.microsoft.com/office/powerpoint/2010/main" val="182702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83769" y="6355060"/>
            <a:ext cx="5953307" cy="509594"/>
          </a:xfrm>
        </p:spPr>
        <p:txBody>
          <a:bodyPr/>
          <a:lstStyle/>
          <a:p>
            <a:pPr algn="l"/>
            <a:r>
              <a:rPr lang="es-ES" sz="1000" i="1" dirty="0">
                <a:solidFill>
                  <a:schemeClr val="tx1"/>
                </a:solidFill>
              </a:rPr>
              <a:t>Fuente: Censo Nacional Agropecuario, 2013, Encuesta Nacional Agropecuario, 2015, Plan del Sector Agropecuario y Rural, 2017. Atlas de Vocación y Potencialidades Productivas, 2019. Procesamiento: DAPRO, 2021.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89878"/>
            <a:ext cx="666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VOCACION AGRICOLA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75656" y="1054655"/>
            <a:ext cx="352839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Municipios productores de Maíz (™)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174001" y="1054654"/>
            <a:ext cx="27904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Rankin municipal de producción de Maíz (™) – Año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>
          <a:xfrm>
            <a:off x="118295" y="1518746"/>
            <a:ext cx="5953293" cy="46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261" t="3620" b="3620"/>
          <a:stretch/>
        </p:blipFill>
        <p:spPr>
          <a:xfrm>
            <a:off x="6246115" y="1772816"/>
            <a:ext cx="2897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3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83769" y="6355060"/>
            <a:ext cx="5953307" cy="509594"/>
          </a:xfrm>
        </p:spPr>
        <p:txBody>
          <a:bodyPr/>
          <a:lstStyle/>
          <a:p>
            <a:pPr algn="l"/>
            <a:r>
              <a:rPr lang="es-ES" sz="1000" i="1" dirty="0">
                <a:solidFill>
                  <a:schemeClr val="tx1"/>
                </a:solidFill>
              </a:rPr>
              <a:t>Fuente: Censo Nacional Agropecuario, 2013, Encuesta Nacional Agropecuario, 2015, Plan del Sector Agropecuario y Rural, 2017. Atlas de Vocación y Potencialidades Productivas, 2019. Procesamiento: DAPRO, 2021.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89878"/>
            <a:ext cx="666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VOCACION AGRICOLA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75656" y="1054655"/>
            <a:ext cx="352839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Municipios productores de Papa (™)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174001" y="1054654"/>
            <a:ext cx="27904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Rankin municipal de producción de Papa (™) – Año 2020</a:t>
            </a:r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>
          <a:xfrm>
            <a:off x="118295" y="1518746"/>
            <a:ext cx="5953293" cy="46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261" t="3620" b="3620"/>
          <a:stretch/>
        </p:blipFill>
        <p:spPr>
          <a:xfrm>
            <a:off x="6246115" y="1772816"/>
            <a:ext cx="2897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83769" y="6355060"/>
            <a:ext cx="5953307" cy="509594"/>
          </a:xfrm>
        </p:spPr>
        <p:txBody>
          <a:bodyPr/>
          <a:lstStyle/>
          <a:p>
            <a:pPr algn="l"/>
            <a:r>
              <a:rPr lang="es-ES" sz="1000" i="1" dirty="0">
                <a:solidFill>
                  <a:schemeClr val="tx1"/>
                </a:solidFill>
              </a:rPr>
              <a:t>Fuente: Censo Nacional Agropecuario, 2013, Encuesta Nacional Agropecuario, 2015, Plan del Sector Agropecuario y Rural, 2017. Atlas de Vocación y Potencialidades Productivas, 2019. Procesamiento: DAPRO, 2021.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89878"/>
            <a:ext cx="666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VOCACION PECUARIA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3568" y="1054655"/>
            <a:ext cx="4320480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Municipios con crianza de ganado Bovino. 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(En No. Cabezas)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200776" y="1151840"/>
            <a:ext cx="2790487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Rankin municipal en crianza de ganado Bovino – Año 2020</a:t>
            </a:r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>
          <a:xfrm>
            <a:off x="22231" y="1675060"/>
            <a:ext cx="5953293" cy="46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8827" t="3620" b="3620"/>
          <a:stretch/>
        </p:blipFill>
        <p:spPr>
          <a:xfrm>
            <a:off x="6037076" y="1847164"/>
            <a:ext cx="311788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83769" y="6355060"/>
            <a:ext cx="5953307" cy="509594"/>
          </a:xfrm>
        </p:spPr>
        <p:txBody>
          <a:bodyPr/>
          <a:lstStyle/>
          <a:p>
            <a:pPr algn="l"/>
            <a:r>
              <a:rPr lang="es-ES" sz="1000" i="1" dirty="0">
                <a:solidFill>
                  <a:schemeClr val="tx1"/>
                </a:solidFill>
              </a:rPr>
              <a:t>Fuente: Censo Nacional Agropecuario, 2013, Encuesta Nacional Agropecuario, 2015, Plan del Sector Agropecuario y Rural, 2017. Atlas de Vocación y Potencialidades Productivas, 2019. Procesamiento: DAPRO, 2021.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89878"/>
            <a:ext cx="666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VOCACION PECUARIA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3568" y="1054655"/>
            <a:ext cx="4320480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Municipios con crianza de ganado Ovino. 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(En No. Cabezas)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200776" y="1151840"/>
            <a:ext cx="2790487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Rankin municipal en crianza de ganado Bovino – Año 2020</a:t>
            </a:r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>
          <a:xfrm>
            <a:off x="35496" y="1680428"/>
            <a:ext cx="5953293" cy="46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827" t="3620" r="-179" b="3620"/>
          <a:stretch/>
        </p:blipFill>
        <p:spPr>
          <a:xfrm>
            <a:off x="6034019" y="1804166"/>
            <a:ext cx="3124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83769" y="6355060"/>
            <a:ext cx="5953307" cy="509594"/>
          </a:xfrm>
        </p:spPr>
        <p:txBody>
          <a:bodyPr/>
          <a:lstStyle/>
          <a:p>
            <a:pPr algn="l"/>
            <a:r>
              <a:rPr lang="es-ES" sz="1000" i="1" dirty="0">
                <a:solidFill>
                  <a:schemeClr val="tx1"/>
                </a:solidFill>
              </a:rPr>
              <a:t>Fuente: Censo Nacional Agropecuario, 2013, Encuesta Nacional Agropecuario, 2015, Plan del Sector Agropecuario y Rural, 2017. Atlas de Vocación y Potencialidades Productivas, 2019. Procesamiento: DAPRO, 2021.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89878"/>
            <a:ext cx="666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VOCACION PECUARIA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3568" y="1054655"/>
            <a:ext cx="4320480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Municipios con crianza de ganado Caprino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(En No. Cabezas)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200776" y="1151840"/>
            <a:ext cx="2790487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Rankin municipal en crianza de ganado Caprino – Año 2020</a:t>
            </a:r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>
          <a:xfrm>
            <a:off x="35496" y="1675060"/>
            <a:ext cx="5953293" cy="46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827" t="3620" b="3620"/>
          <a:stretch/>
        </p:blipFill>
        <p:spPr>
          <a:xfrm>
            <a:off x="6043786" y="1847164"/>
            <a:ext cx="3117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83769" y="6355060"/>
            <a:ext cx="5953307" cy="509594"/>
          </a:xfrm>
        </p:spPr>
        <p:txBody>
          <a:bodyPr/>
          <a:lstStyle/>
          <a:p>
            <a:pPr algn="l"/>
            <a:r>
              <a:rPr lang="es-ES" sz="1000" i="1" dirty="0">
                <a:solidFill>
                  <a:schemeClr val="tx1"/>
                </a:solidFill>
              </a:rPr>
              <a:t>Fuente: Censo Nacional Agropecuario, 2013, Encuesta Nacional Agropecuario, 2015, Plan del Sector Agropecuario y Rural, 2017. Atlas de Vocación y Potencialidades Productivas, 2019. Procesamiento: DAPRO, 2021.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89878"/>
            <a:ext cx="666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VOCACION PISCICOLA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1736" y="1279673"/>
            <a:ext cx="43204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Municipios con actividades piscícolas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200776" y="1151840"/>
            <a:ext cx="279048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UPA’s</a:t>
            </a:r>
            <a:r>
              <a:rPr lang="es-E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con actividades piscícolas – Años 2019</a:t>
            </a:r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23750" r="5191" b="23750"/>
          <a:stretch/>
        </p:blipFill>
        <p:spPr>
          <a:xfrm>
            <a:off x="35496" y="1675060"/>
            <a:ext cx="5952960" cy="3816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6547" t="3839" r="1108" b="3839"/>
          <a:stretch/>
        </p:blipFill>
        <p:spPr>
          <a:xfrm>
            <a:off x="6138783" y="1844824"/>
            <a:ext cx="300521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23750" r="5190" b="24801"/>
          <a:stretch/>
        </p:blipFill>
        <p:spPr>
          <a:xfrm>
            <a:off x="-5707" y="1387321"/>
            <a:ext cx="5272164" cy="3312000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4048" y="15540"/>
            <a:ext cx="41399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DISTRIBUCION DE MUNICIPIOS CON POTENCIAL AGROPRODUCTIVO, PISCICOLA y FORESTAL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72566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Fuente: Instituto Nacional de Estadística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 rot="1460531">
            <a:off x="1075002" y="2427846"/>
            <a:ext cx="3980814" cy="436570"/>
          </a:xfrm>
          <a:prstGeom prst="ellipse">
            <a:avLst/>
          </a:prstGeom>
          <a:solidFill>
            <a:srgbClr val="00F0F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 rot="3309733">
            <a:off x="65558" y="2511957"/>
            <a:ext cx="2692721" cy="807554"/>
          </a:xfrm>
          <a:prstGeom prst="ellipse">
            <a:avLst/>
          </a:prstGeom>
          <a:solidFill>
            <a:srgbClr val="FF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 rot="20227788">
            <a:off x="1904296" y="1855803"/>
            <a:ext cx="3495332" cy="1060033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85678" y="5821051"/>
            <a:ext cx="683568" cy="379143"/>
          </a:xfrm>
          <a:prstGeom prst="ellipse">
            <a:avLst/>
          </a:prstGeom>
          <a:solidFill>
            <a:srgbClr val="0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39852" y="5840160"/>
            <a:ext cx="18879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Potencial Piscícola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0889" y="6271695"/>
            <a:ext cx="683568" cy="37914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39852" y="6284920"/>
            <a:ext cx="18879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Potencial Agrícola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719676" y="5804476"/>
            <a:ext cx="683568" cy="3791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371271" y="5836967"/>
            <a:ext cx="18879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Potencial Pecuario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 rot="17320696">
            <a:off x="1266447" y="2194895"/>
            <a:ext cx="2158163" cy="613125"/>
          </a:xfrm>
          <a:prstGeom prst="ellipse">
            <a:avLst/>
          </a:prstGeom>
          <a:solidFill>
            <a:srgbClr val="50F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2722430" y="6244068"/>
            <a:ext cx="683568" cy="379143"/>
          </a:xfrm>
          <a:prstGeom prst="ellipse">
            <a:avLst/>
          </a:prstGeom>
          <a:solidFill>
            <a:srgbClr val="50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381811" y="6244625"/>
            <a:ext cx="18879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Potencial Forestal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62" y="1523242"/>
            <a:ext cx="3848654" cy="3600000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 rot="14556031">
            <a:off x="1324481" y="4021014"/>
            <a:ext cx="718675" cy="372065"/>
          </a:xfrm>
          <a:prstGeom prst="ellipse">
            <a:avLst/>
          </a:prstGeom>
          <a:solidFill>
            <a:srgbClr val="00F0F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 rot="20579276">
            <a:off x="101346" y="2788352"/>
            <a:ext cx="1168706" cy="372065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161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18998</TotalTime>
  <Words>705</Words>
  <Application>Microsoft Office PowerPoint</Application>
  <PresentationFormat>Presentación en pantalla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Alvaro Pardo</dc:creator>
  <cp:lastModifiedBy>JOSE</cp:lastModifiedBy>
  <cp:revision>1254</cp:revision>
  <cp:lastPrinted>2020-09-08T12:13:27Z</cp:lastPrinted>
  <dcterms:created xsi:type="dcterms:W3CDTF">2013-01-04T13:59:04Z</dcterms:created>
  <dcterms:modified xsi:type="dcterms:W3CDTF">2021-09-03T15:12:38Z</dcterms:modified>
</cp:coreProperties>
</file>